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98" autoAdjust="0"/>
  </p:normalViewPr>
  <p:slideViewPr>
    <p:cSldViewPr>
      <p:cViewPr varScale="1">
        <p:scale>
          <a:sx n="87" d="100"/>
          <a:sy n="87" d="100"/>
        </p:scale>
        <p:origin x="109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cap="none" baseline="0" dirty="0" smtClean="0">
                <a:latin typeface="Times New Roman" panose="02020603050405020304" pitchFamily="18" charset="0"/>
              </a:rPr>
              <a:t>Table 1</a:t>
            </a:r>
          </a:p>
          <a:p>
            <a:pPr algn="l"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cap="none" baseline="0" dirty="0" smtClean="0">
                <a:latin typeface="Times New Roman" panose="02020603050405020304" pitchFamily="18" charset="0"/>
              </a:rPr>
              <a:t>What is the FTE student enrollment?</a:t>
            </a:r>
            <a:endParaRPr lang="en-US" sz="1600" cap="none" baseline="0" dirty="0">
              <a:latin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1.0501482453582182E-2"/>
          <c:y val="1.6836195965366927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8518518518518517E-2"/>
          <c:y val="0.15040335062394455"/>
          <c:w val="0.96604938271604934"/>
          <c:h val="0.83556648607158301"/>
        </c:manualLayout>
      </c:layout>
      <c:pie3D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Percent</c:v>
                </c:pt>
              </c:strCache>
            </c:strRef>
          </c:tx>
          <c:spPr>
            <a:solidFill>
              <a:schemeClr val="accent1">
                <a:alpha val="90000"/>
              </a:schemeClr>
            </a:solidFill>
            <a:ln w="19050">
              <a:solidFill>
                <a:schemeClr val="tx1"/>
              </a:solidFill>
            </a:ln>
            <a:effectLst>
              <a:innerShdw blurRad="114300">
                <a:schemeClr val="tx1"/>
              </a:innerShdw>
            </a:effectLst>
            <a:scene3d>
              <a:camera prst="orthographicFront"/>
              <a:lightRig rig="threePt" dir="t"/>
            </a:scene3d>
            <a:sp3d contourW="19050" prstMaterial="flat">
              <a:contourClr>
                <a:schemeClr val="tx1"/>
              </a:contourClr>
            </a:sp3d>
          </c:spPr>
          <c:dPt>
            <c:idx val="0"/>
            <c:bubble3D val="0"/>
            <c:spPr>
              <a:solidFill>
                <a:sysClr val="window" lastClr="FFFFFF">
                  <a:lumMod val="75000"/>
                  <a:alpha val="90000"/>
                </a:sysClr>
              </a:solidFill>
              <a:ln w="19050">
                <a:solidFill>
                  <a:schemeClr val="tx1"/>
                </a:solidFill>
              </a:ln>
              <a:effectLst>
                <a:innerShdw blurRad="114300">
                  <a:schemeClr val="tx1"/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tx1"/>
                </a:contourClr>
              </a:sp3d>
            </c:spPr>
          </c:dPt>
          <c:dPt>
            <c:idx val="1"/>
            <c:bubble3D val="0"/>
            <c:spPr>
              <a:pattFill prst="pct5">
                <a:fgClr>
                  <a:schemeClr val="tx1"/>
                </a:fgClr>
                <a:bgClr>
                  <a:schemeClr val="bg1"/>
                </a:bgClr>
              </a:pattFill>
              <a:ln w="19050">
                <a:solidFill>
                  <a:schemeClr val="tx1"/>
                </a:solidFill>
              </a:ln>
              <a:effectLst>
                <a:innerShdw blurRad="114300">
                  <a:schemeClr val="tx1"/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tx1"/>
                </a:contourClr>
              </a:sp3d>
            </c:spPr>
          </c:dPt>
          <c:dPt>
            <c:idx val="2"/>
            <c:bubble3D val="0"/>
            <c:spPr>
              <a:pattFill prst="pct5">
                <a:fgClr>
                  <a:schemeClr val="bg1"/>
                </a:fgClr>
                <a:bgClr>
                  <a:schemeClr val="bg1"/>
                </a:bgClr>
              </a:pattFill>
              <a:ln w="19050">
                <a:solidFill>
                  <a:schemeClr val="tx1"/>
                </a:solidFill>
              </a:ln>
              <a:effectLst>
                <a:innerShdw blurRad="114300">
                  <a:schemeClr val="tx1"/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tx1"/>
                </a:contourClr>
              </a:sp3d>
            </c:spPr>
          </c:dPt>
          <c:dPt>
            <c:idx val="3"/>
            <c:bubble3D val="0"/>
            <c:spPr>
              <a:pattFill prst="pct5">
                <a:fgClr>
                  <a:schemeClr val="tx1"/>
                </a:fgClr>
                <a:bgClr>
                  <a:schemeClr val="bg1"/>
                </a:bgClr>
              </a:pattFill>
              <a:ln w="19050">
                <a:solidFill>
                  <a:schemeClr val="tx1"/>
                </a:solidFill>
              </a:ln>
              <a:effectLst>
                <a:innerShdw blurRad="114300">
                  <a:schemeClr val="tx1"/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tx1"/>
                </a:contourClr>
              </a:sp3d>
            </c:spPr>
          </c:dPt>
          <c:dPt>
            <c:idx val="4"/>
            <c:bubble3D val="0"/>
            <c:spPr>
              <a:solidFill>
                <a:schemeClr val="bg1">
                  <a:lumMod val="95000"/>
                </a:schemeClr>
              </a:solidFill>
              <a:ln w="19050">
                <a:solidFill>
                  <a:schemeClr val="tx1"/>
                </a:solidFill>
              </a:ln>
              <a:effectLst>
                <a:innerShdw blurRad="114300">
                  <a:schemeClr val="tx1"/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tx1"/>
                </a:contourClr>
              </a:sp3d>
            </c:spPr>
          </c:dPt>
          <c:dPt>
            <c:idx val="5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tx1"/>
                </a:solidFill>
              </a:ln>
              <a:effectLst>
                <a:innerShdw blurRad="114300">
                  <a:schemeClr val="tx1"/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tx1"/>
                </a:contourClr>
              </a:sp3d>
            </c:spPr>
          </c:dPt>
          <c:dLbls>
            <c:dLbl>
              <c:idx val="0"/>
              <c:layout>
                <c:manualLayout>
                  <c:x val="-4.237569262175573E-2"/>
                  <c:y val="7.9353454775969945E-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100 - </a:t>
                    </a:r>
                    <a:r>
                      <a:rPr lang="en-US" sz="1600" dirty="0" smtClean="0"/>
                      <a:t>1,000</a:t>
                    </a:r>
                    <a:endParaRPr 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15857271313308"/>
                  <c:y val="-0.28271419806127446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1,001 - </a:t>
                    </a:r>
                    <a:r>
                      <a:rPr lang="en-US" sz="1600" dirty="0" smtClean="0"/>
                      <a:t>5,000</a:t>
                    </a:r>
                    <a:endParaRPr lang="en-US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1400068047049674E-2"/>
                  <c:y val="-5.0909165629502498E-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5,001 - </a:t>
                    </a:r>
                    <a:r>
                      <a:rPr lang="en-US" sz="1600" dirty="0" smtClean="0"/>
                      <a:t>10,000</a:t>
                    </a:r>
                    <a:endParaRPr lang="en-US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2041533002819092E-2"/>
                  <c:y val="9.5770315799790645E-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10,001 - </a:t>
                    </a:r>
                    <a:r>
                      <a:rPr lang="en-US" sz="1600" dirty="0" smtClean="0"/>
                      <a:t>20,000</a:t>
                    </a:r>
                    <a:endParaRPr lang="en-US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14209463400408281"/>
                  <c:y val="5.8041927302256803E-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20,001</a:t>
                    </a:r>
                    <a:r>
                      <a:rPr lang="en-US" sz="1600" dirty="0" smtClean="0"/>
                      <a:t>+</a:t>
                    </a:r>
                    <a:endParaRPr lang="en-US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7.252798428129445E-2"/>
                  <c:y val="6.254177161572382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lt1">
                  <a:alpha val="90000"/>
                </a:schemeClr>
              </a:solidFill>
              <a:ln w="12700" cap="flat" cmpd="sng" algn="ctr">
                <a:solidFill>
                  <a:schemeClr val="tx1"/>
                </a:solidFill>
                <a:round/>
              </a:ln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ysClr val="windowText" lastClr="000000"/>
                    </a:solidFill>
                    <a:effectLst/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100 - 1,000 students</c:v>
                </c:pt>
                <c:pt idx="1">
                  <c:v>1,001 - 5,000 students</c:v>
                </c:pt>
                <c:pt idx="2">
                  <c:v>5,001 - 10,000 students</c:v>
                </c:pt>
                <c:pt idx="3">
                  <c:v>10,001 - 20,000 students</c:v>
                </c:pt>
                <c:pt idx="4">
                  <c:v>20,001+ students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21</c:v>
                </c:pt>
                <c:pt idx="1">
                  <c:v>46</c:v>
                </c:pt>
                <c:pt idx="2">
                  <c:v>11</c:v>
                </c:pt>
                <c:pt idx="3">
                  <c:v>14</c:v>
                </c:pt>
                <c:pt idx="4">
                  <c:v>7</c:v>
                </c:pt>
              </c:numCache>
            </c:numRef>
          </c:val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solidFill>
          <a:schemeClr val="bg1">
            <a:alpha val="24000"/>
          </a:schemeClr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0.55556</cdr:x>
      <cdr:y>0.44875</cdr:y>
    </cdr:from>
    <cdr:to>
      <cdr:x>0.97223</cdr:x>
      <cdr:y>0.50495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572000" y="2133600"/>
          <a:ext cx="3429028" cy="267206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68% have fewer than 5,000 students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A84714-9E09-46F5-9A90-20AC6A43709E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7F324F-BEAE-4A69-8655-00E7E45334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54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DEEB-0374-4C9B-8A24-35B7EB0ED551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3F5C-BF75-4E80-B501-A5A303792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449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DEEB-0374-4C9B-8A24-35B7EB0ED551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3F5C-BF75-4E80-B501-A5A303792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729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DEEB-0374-4C9B-8A24-35B7EB0ED551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3F5C-BF75-4E80-B501-A5A303792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019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DEEB-0374-4C9B-8A24-35B7EB0ED551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3F5C-BF75-4E80-B501-A5A303792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952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DEEB-0374-4C9B-8A24-35B7EB0ED551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3F5C-BF75-4E80-B501-A5A303792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354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DEEB-0374-4C9B-8A24-35B7EB0ED551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3F5C-BF75-4E80-B501-A5A303792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155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DEEB-0374-4C9B-8A24-35B7EB0ED551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3F5C-BF75-4E80-B501-A5A303792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200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DEEB-0374-4C9B-8A24-35B7EB0ED551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3F5C-BF75-4E80-B501-A5A303792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384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DEEB-0374-4C9B-8A24-35B7EB0ED551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3F5C-BF75-4E80-B501-A5A303792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430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DEEB-0374-4C9B-8A24-35B7EB0ED551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3F5C-BF75-4E80-B501-A5A303792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776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DEEB-0374-4C9B-8A24-35B7EB0ED551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3F5C-BF75-4E80-B501-A5A303792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307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1DEEB-0374-4C9B-8A24-35B7EB0ED551}" type="datetimeFigureOut">
              <a:rPr lang="en-US" smtClean="0"/>
              <a:t>5/2/2014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D3F5C-BF75-4E80-B501-A5A303792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918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1302246"/>
              </p:ext>
            </p:extLst>
          </p:nvPr>
        </p:nvGraphicFramePr>
        <p:xfrm>
          <a:off x="457200" y="1371600"/>
          <a:ext cx="8229600" cy="47545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0396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30</Words>
  <Application>Microsoft Office PowerPoint</Application>
  <PresentationFormat>On-screen Show (4:3)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rsfree</dc:creator>
  <cp:lastModifiedBy>Greene, Megan Elizabeth</cp:lastModifiedBy>
  <cp:revision>7</cp:revision>
  <dcterms:created xsi:type="dcterms:W3CDTF">2014-05-02T02:48:41Z</dcterms:created>
  <dcterms:modified xsi:type="dcterms:W3CDTF">2014-05-02T15:58:56Z</dcterms:modified>
</cp:coreProperties>
</file>