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7" r:id="rId2"/>
    <p:sldId id="259" r:id="rId3"/>
    <p:sldId id="260" r:id="rId4"/>
  </p:sldIdLst>
  <p:sldSz cx="9144000" cy="6858000" type="screen4x3"/>
  <p:notesSz cx="6881813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C89EF96-8CEA-46FF-86C4-4CE0E7609802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4" d="100"/>
          <a:sy n="114" d="100"/>
        </p:scale>
        <p:origin x="-918" y="-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r">
              <a:defRPr sz="1200"/>
            </a:lvl1pPr>
          </a:lstStyle>
          <a:p>
            <a:fld id="{92928303-E50F-4AE9-89F9-7C85A1D2568B}" type="datetimeFigureOut">
              <a:rPr lang="en-US" smtClean="0"/>
              <a:pPr/>
              <a:t>5/2/2014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176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46" tIns="46223" rIns="92446" bIns="46223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415790"/>
            <a:ext cx="5505450" cy="4183380"/>
          </a:xfrm>
          <a:prstGeom prst="rect">
            <a:avLst/>
          </a:prstGeom>
        </p:spPr>
        <p:txBody>
          <a:bodyPr vert="horz" lIns="92446" tIns="46223" rIns="92446" bIns="46223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2" y="8829967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77E0AC58-6CDC-4657-BDF5-C8E0F54240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56579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hap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Shap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D790-2632-4B6C-A4DB-883AD4F2DA56}" type="datetimeFigureOut">
              <a:rPr lang="en-US" smtClean="0"/>
              <a:pPr/>
              <a:t>5/2/2014</a:t>
            </a:fld>
            <a:endParaRPr lang="en-US"/>
          </a:p>
        </p:txBody>
      </p:sp>
      <p:sp>
        <p:nvSpPr>
          <p:cNvPr id="5" name="Shap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hap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87F59-1DD9-415D-B730-A1D9ED2699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hap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hap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D790-2632-4B6C-A4DB-883AD4F2DA56}" type="datetimeFigureOut">
              <a:rPr lang="en-US" smtClean="0"/>
              <a:pPr/>
              <a:t>5/2/2014</a:t>
            </a:fld>
            <a:endParaRPr lang="en-US"/>
          </a:p>
        </p:txBody>
      </p:sp>
      <p:sp>
        <p:nvSpPr>
          <p:cNvPr id="5" name="Shap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hap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87F59-1DD9-415D-B730-A1D9ED2699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hap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/>
          </a:p>
        </p:txBody>
      </p:sp>
      <p:sp>
        <p:nvSpPr>
          <p:cNvPr id="4" name="Shap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D790-2632-4B6C-A4DB-883AD4F2DA56}" type="datetimeFigureOut">
              <a:rPr lang="en-US" smtClean="0"/>
              <a:pPr/>
              <a:t>5/2/2014</a:t>
            </a:fld>
            <a:endParaRPr lang="en-US"/>
          </a:p>
        </p:txBody>
      </p:sp>
      <p:sp>
        <p:nvSpPr>
          <p:cNvPr id="5" name="Shap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hap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87F59-1DD9-415D-B730-A1D9ED2699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hap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hap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hap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D790-2632-4B6C-A4DB-883AD4F2DA56}" type="datetimeFigureOut">
              <a:rPr lang="en-US" smtClean="0"/>
              <a:pPr/>
              <a:t>5/2/2014</a:t>
            </a:fld>
            <a:endParaRPr lang="en-US"/>
          </a:p>
        </p:txBody>
      </p:sp>
      <p:sp>
        <p:nvSpPr>
          <p:cNvPr id="6" name="Shap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hap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87F59-1DD9-415D-B730-A1D9ED2699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hap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/>
          </a:p>
        </p:txBody>
      </p:sp>
      <p:sp>
        <p:nvSpPr>
          <p:cNvPr id="4" name="Shap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hap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/>
          </a:p>
        </p:txBody>
      </p:sp>
      <p:sp>
        <p:nvSpPr>
          <p:cNvPr id="6" name="Shap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hap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D790-2632-4B6C-A4DB-883AD4F2DA56}" type="datetimeFigureOut">
              <a:rPr lang="en-US" smtClean="0"/>
              <a:pPr/>
              <a:t>5/2/2014</a:t>
            </a:fld>
            <a:endParaRPr lang="en-US"/>
          </a:p>
        </p:txBody>
      </p:sp>
      <p:sp>
        <p:nvSpPr>
          <p:cNvPr id="8" name="Shap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hap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87F59-1DD9-415D-B730-A1D9ED2699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hap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D790-2632-4B6C-A4DB-883AD4F2DA56}" type="datetimeFigureOut">
              <a:rPr lang="en-US" smtClean="0"/>
              <a:pPr/>
              <a:t>5/2/2014</a:t>
            </a:fld>
            <a:endParaRPr lang="en-US"/>
          </a:p>
        </p:txBody>
      </p:sp>
      <p:sp>
        <p:nvSpPr>
          <p:cNvPr id="4" name="Shap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hap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87F59-1DD9-415D-B730-A1D9ED2699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D790-2632-4B6C-A4DB-883AD4F2DA56}" type="datetimeFigureOut">
              <a:rPr lang="en-US" smtClean="0"/>
              <a:pPr/>
              <a:t>5/2/2014</a:t>
            </a:fld>
            <a:endParaRPr lang="en-US"/>
          </a:p>
        </p:txBody>
      </p:sp>
      <p:sp>
        <p:nvSpPr>
          <p:cNvPr id="3" name="Shap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hap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87F59-1DD9-415D-B730-A1D9ED2699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hap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hap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/>
          </a:p>
        </p:txBody>
      </p:sp>
      <p:sp>
        <p:nvSpPr>
          <p:cNvPr id="5" name="Shap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D790-2632-4B6C-A4DB-883AD4F2DA56}" type="datetimeFigureOut">
              <a:rPr lang="en-US" smtClean="0"/>
              <a:pPr/>
              <a:t>5/2/2014</a:t>
            </a:fld>
            <a:endParaRPr lang="en-US"/>
          </a:p>
        </p:txBody>
      </p:sp>
      <p:sp>
        <p:nvSpPr>
          <p:cNvPr id="6" name="Shap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hap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87F59-1DD9-415D-B730-A1D9ED2699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hap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Shap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/>
          </a:p>
        </p:txBody>
      </p:sp>
      <p:sp>
        <p:nvSpPr>
          <p:cNvPr id="5" name="Shap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D790-2632-4B6C-A4DB-883AD4F2DA56}" type="datetimeFigureOut">
              <a:rPr lang="en-US" smtClean="0"/>
              <a:pPr/>
              <a:t>5/2/2014</a:t>
            </a:fld>
            <a:endParaRPr lang="en-US"/>
          </a:p>
        </p:txBody>
      </p:sp>
      <p:sp>
        <p:nvSpPr>
          <p:cNvPr id="6" name="Shap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hap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87F59-1DD9-415D-B730-A1D9ED2699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F7D790-2632-4B6C-A4DB-883AD4F2DA56}" type="datetimeFigureOut">
              <a:rPr lang="en-US" smtClean="0"/>
              <a:pPr/>
              <a:t>5/2/2014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C87F59-1DD9-415D-B730-A1D9ED26998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ctr" rtl="0" latinLnBrk="0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rtl="0" latinLnBrk="0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latinLnBrk="0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latinLnBrk="0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latinLnBrk="0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latinLnBrk="0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latinLnBrk="0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latinLnBrk="0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latinLnBrk="0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latinLnBrk="0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>
            <a:spLocks noGrp="1"/>
          </p:cNvSpPr>
          <p:nvPr>
            <p:ph type="title"/>
          </p:nvPr>
        </p:nvSpPr>
        <p:spPr>
          <a:xfrm>
            <a:off x="381000" y="274638"/>
            <a:ext cx="8305800" cy="1143000"/>
          </a:xfrm>
          <a:prstGeom prst="roundRect">
            <a:avLst>
              <a:gd name="adj" fmla="val 0"/>
            </a:avLst>
          </a:prstGeom>
        </p:spPr>
        <p:txBody>
          <a:bodyPr wrap="square" lIns="0" tIns="0" rIns="0" bIns="0" rtlCol="0" anchor="t">
            <a:noAutofit/>
          </a:bodyPr>
          <a:lstStyle/>
          <a:p>
            <a:pPr algn="l">
              <a:buNone/>
            </a:pP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Table </a:t>
            </a:r>
            <a:r>
              <a:rPr 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br>
              <a:rPr 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 think patrons choose the most useful titles for their research.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56920"/>
              </p:ext>
            </p:extLst>
          </p:nvPr>
        </p:nvGraphicFramePr>
        <p:xfrm>
          <a:off x="457200" y="1600200"/>
          <a:ext cx="5029200" cy="1645920"/>
        </p:xfrm>
        <a:graphic>
          <a:graphicData uri="http://schemas.openxmlformats.org/drawingml/2006/table">
            <a:tbl>
              <a:tblPr firstRow="1" lastRow="1" bandRow="1">
                <a:tableStyleId>{BC89EF96-8CEA-46FF-86C4-4CE0E7609802}</a:tableStyleId>
              </a:tblPr>
              <a:tblGrid>
                <a:gridCol w="1828800"/>
                <a:gridCol w="1600200"/>
                <a:gridCol w="1600200"/>
              </a:tblGrid>
              <a:tr h="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Answer</a:t>
                      </a:r>
                      <a:endParaRPr 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No.</a:t>
                      </a:r>
                      <a:r>
                        <a:rPr lang="en-US" sz="1200" baseline="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of Responses</a:t>
                      </a:r>
                      <a:endParaRPr 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Strongly Agree</a:t>
                      </a:r>
                      <a:endParaRPr 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54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R="731520">
                    <a:lnL w="12700" cmpd="sng">
                      <a:noFill/>
                    </a:lnL>
                    <a:lnR w="12700" cmpd="sng">
                      <a:noFill/>
                    </a:lnR>
                    <a:lnT w="254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11%</a:t>
                      </a:r>
                      <a:endParaRPr 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R="640080">
                    <a:lnL w="12700" cmpd="sng">
                      <a:noFill/>
                    </a:lnL>
                    <a:lnR w="12700" cmpd="sng">
                      <a:noFill/>
                    </a:lnR>
                    <a:lnT w="254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Agree</a:t>
                      </a:r>
                      <a:endParaRPr 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R="7315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71%</a:t>
                      </a:r>
                      <a:endParaRPr 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R="6400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Disagree</a:t>
                      </a:r>
                      <a:endParaRPr 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R="7315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18%</a:t>
                      </a:r>
                      <a:endParaRPr 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R="6400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Strongly Disagree</a:t>
                      </a:r>
                      <a:endParaRPr 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R="7315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0%</a:t>
                      </a:r>
                      <a:endParaRPr 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R="6400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US" sz="12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Total</a:t>
                      </a:r>
                      <a:endParaRPr lang="en-US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</a:t>
                      </a:r>
                      <a:endParaRPr 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R="7315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  <a:endParaRPr 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R="6400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609237" y="2076425"/>
            <a:ext cx="167118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82% agree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ight Brace 5"/>
          <p:cNvSpPr/>
          <p:nvPr/>
        </p:nvSpPr>
        <p:spPr>
          <a:xfrm>
            <a:off x="5181600" y="1928867"/>
            <a:ext cx="426719" cy="57211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>
            <a:spLocks noGrp="1"/>
          </p:cNvSpPr>
          <p:nvPr>
            <p:ph type="title"/>
          </p:nvPr>
        </p:nvSpPr>
        <p:spPr>
          <a:prstGeom prst="roundRect">
            <a:avLst>
              <a:gd name="adj" fmla="val 0"/>
            </a:avLst>
          </a:prstGeom>
        </p:spPr>
        <p:txBody>
          <a:bodyPr wrap="square" lIns="0" tIns="0" rIns="0" bIns="0" rtlCol="0" anchor="t">
            <a:noAutofit/>
          </a:bodyPr>
          <a:lstStyle/>
          <a:p>
            <a:pPr algn="l"/>
            <a:r>
              <a:rPr 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Table </a:t>
            </a:r>
            <a:r>
              <a:rPr 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US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think the titles that one patron uses will be used by other patrons</a:t>
            </a:r>
            <a:r>
              <a:rPr 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93886503"/>
              </p:ext>
            </p:extLst>
          </p:nvPr>
        </p:nvGraphicFramePr>
        <p:xfrm>
          <a:off x="457200" y="1600200"/>
          <a:ext cx="5562600" cy="1645920"/>
        </p:xfrm>
        <a:graphic>
          <a:graphicData uri="http://schemas.openxmlformats.org/drawingml/2006/table">
            <a:tbl>
              <a:tblPr firstRow="1" lastRow="1" bandRow="1">
                <a:tableStyleId>{BC89EF96-8CEA-46FF-86C4-4CE0E7609802}</a:tableStyleId>
              </a:tblPr>
              <a:tblGrid>
                <a:gridCol w="1828800"/>
                <a:gridCol w="2057400"/>
                <a:gridCol w="1676400"/>
              </a:tblGrid>
              <a:tr h="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Answer</a:t>
                      </a:r>
                      <a:endParaRPr 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No.</a:t>
                      </a:r>
                      <a:r>
                        <a:rPr lang="en-US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of Responses</a:t>
                      </a:r>
                      <a:endParaRPr 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Strongly Agree</a:t>
                      </a:r>
                      <a:endParaRPr 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54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R="914400">
                    <a:lnL w="12700" cmpd="sng">
                      <a:noFill/>
                    </a:lnL>
                    <a:lnR w="12700" cmpd="sng">
                      <a:noFill/>
                    </a:lnR>
                    <a:lnT w="254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11%</a:t>
                      </a:r>
                      <a:endParaRPr 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R="640080">
                    <a:lnL w="12700" cmpd="sng">
                      <a:noFill/>
                    </a:lnL>
                    <a:lnR w="12700" cmpd="sng">
                      <a:noFill/>
                    </a:lnR>
                    <a:lnT w="254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Agree</a:t>
                      </a:r>
                      <a:endParaRPr 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R="9144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74%</a:t>
                      </a:r>
                      <a:endParaRPr 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R="6400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Disagree</a:t>
                      </a:r>
                      <a:endParaRPr 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R="9144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15%</a:t>
                      </a:r>
                      <a:endParaRPr 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R="6400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Strongly Disagree</a:t>
                      </a:r>
                      <a:endParaRPr 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R="9144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0%</a:t>
                      </a:r>
                      <a:endParaRPr 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R="6400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US" sz="12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Total</a:t>
                      </a:r>
                      <a:endParaRPr lang="en-US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  <a:endParaRPr 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R="9144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  <a:endParaRPr 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R="6400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6324600" y="2114003"/>
            <a:ext cx="19676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85% agree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ight Brace 5"/>
          <p:cNvSpPr/>
          <p:nvPr/>
        </p:nvSpPr>
        <p:spPr>
          <a:xfrm>
            <a:off x="5791200" y="1966445"/>
            <a:ext cx="426719" cy="57211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762000"/>
          </a:xfrm>
          <a:prstGeom prst="roundRect">
            <a:avLst>
              <a:gd name="adj" fmla="val 0"/>
            </a:avLst>
          </a:prstGeom>
        </p:spPr>
        <p:txBody>
          <a:bodyPr wrap="square" lIns="0" tIns="0" rIns="0" bIns="0" rtlCol="0" anchor="t">
            <a:noAutofit/>
          </a:bodyPr>
          <a:lstStyle/>
          <a:p>
            <a:pPr algn="l">
              <a:buNone/>
            </a:pPr>
            <a:r>
              <a:rPr 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Table </a:t>
            </a:r>
            <a:r>
              <a:rPr 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br>
              <a:rPr 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you have an e-book PDA program at your library?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93050889"/>
              </p:ext>
            </p:extLst>
          </p:nvPr>
        </p:nvGraphicFramePr>
        <p:xfrm>
          <a:off x="533400" y="1066800"/>
          <a:ext cx="6172200" cy="1097280"/>
        </p:xfrm>
        <a:graphic>
          <a:graphicData uri="http://schemas.openxmlformats.org/drawingml/2006/table">
            <a:tbl>
              <a:tblPr firstRow="1" lastRow="1" bandRow="1">
                <a:tableStyleId>{BC89EF96-8CEA-46FF-86C4-4CE0E7609802}</a:tableStyleId>
              </a:tblPr>
              <a:tblGrid>
                <a:gridCol w="1447800"/>
                <a:gridCol w="2057400"/>
                <a:gridCol w="2667000"/>
              </a:tblGrid>
              <a:tr h="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Answer</a:t>
                      </a:r>
                      <a:endParaRPr 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No.</a:t>
                      </a:r>
                      <a:r>
                        <a:rPr lang="en-US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of Responses</a:t>
                      </a:r>
                      <a:endParaRPr 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Yes</a:t>
                      </a:r>
                      <a:endParaRPr 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54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R="914400">
                    <a:lnL w="12700" cmpd="sng">
                      <a:noFill/>
                    </a:lnL>
                    <a:lnR w="12700" cmpd="sng">
                      <a:noFill/>
                    </a:lnR>
                    <a:lnT w="254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18%</a:t>
                      </a:r>
                      <a:endParaRPr 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R="1188720">
                    <a:lnL w="12700" cmpd="sng">
                      <a:noFill/>
                    </a:lnL>
                    <a:lnR w="12700" cmpd="sng">
                      <a:noFill/>
                    </a:lnR>
                    <a:lnT w="254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</a:t>
                      </a:r>
                      <a:endParaRPr 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</a:t>
                      </a:r>
                      <a:endParaRPr 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R="9144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82%</a:t>
                      </a:r>
                      <a:endParaRPr 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R="1188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Total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</a:t>
                      </a:r>
                      <a:endParaRPr 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R="9144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  <a:endParaRPr 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R="1188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48332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142</TotalTime>
  <Words>85</Words>
  <Application>Microsoft Office PowerPoint</Application>
  <PresentationFormat>On-screen Show (4:3)</PresentationFormat>
  <Paragraphs>53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 Table 2   I think patrons choose the most useful titles for their research.</vt:lpstr>
      <vt:lpstr> Table 3  I think the titles that one patron uses will be used by other patrons. </vt:lpstr>
      <vt:lpstr>Table 4  Do you have an e-book PDA program at your library?</vt:lpstr>
    </vt:vector>
  </TitlesOfParts>
  <Company>Qualtrics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Trevor Florence</dc:creator>
  <cp:lastModifiedBy>Freeman, Robert S.</cp:lastModifiedBy>
  <cp:revision>24</cp:revision>
  <cp:lastPrinted>2014-03-25T14:44:13Z</cp:lastPrinted>
  <dcterms:created xsi:type="dcterms:W3CDTF">2007-01-11T16:51:25Z</dcterms:created>
  <dcterms:modified xsi:type="dcterms:W3CDTF">2014-05-02T14:35:36Z</dcterms:modified>
</cp:coreProperties>
</file>